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34"/>
  </p:notesMasterIdLst>
  <p:handoutMasterIdLst>
    <p:handoutMasterId r:id="rId35"/>
  </p:handoutMasterIdLst>
  <p:sldIdLst>
    <p:sldId id="345" r:id="rId3"/>
    <p:sldId id="402" r:id="rId4"/>
    <p:sldId id="305" r:id="rId5"/>
    <p:sldId id="382" r:id="rId6"/>
    <p:sldId id="383" r:id="rId7"/>
    <p:sldId id="384" r:id="rId8"/>
    <p:sldId id="385" r:id="rId9"/>
    <p:sldId id="386" r:id="rId10"/>
    <p:sldId id="400" r:id="rId11"/>
    <p:sldId id="394" r:id="rId12"/>
    <p:sldId id="395" r:id="rId13"/>
    <p:sldId id="396" r:id="rId14"/>
    <p:sldId id="387" r:id="rId15"/>
    <p:sldId id="388" r:id="rId16"/>
    <p:sldId id="389" r:id="rId17"/>
    <p:sldId id="397" r:id="rId18"/>
    <p:sldId id="398" r:id="rId19"/>
    <p:sldId id="390" r:id="rId20"/>
    <p:sldId id="391" r:id="rId21"/>
    <p:sldId id="392" r:id="rId22"/>
    <p:sldId id="393" r:id="rId23"/>
    <p:sldId id="399" r:id="rId24"/>
    <p:sldId id="401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36"/>
    </p:embeddedFont>
    <p:embeddedFont>
      <p:font typeface="Deutsche Bank Text" panose="020B0604020202020204" charset="0"/>
      <p:regular r:id="rId37"/>
      <p:italic r:id="rId38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38A85B3-08A2-437E-B848-B543883D0F5C}">
          <p14:sldIdLst>
            <p14:sldId id="345"/>
            <p14:sldId id="402"/>
            <p14:sldId id="305"/>
            <p14:sldId id="382"/>
            <p14:sldId id="383"/>
            <p14:sldId id="384"/>
            <p14:sldId id="385"/>
            <p14:sldId id="386"/>
            <p14:sldId id="400"/>
            <p14:sldId id="394"/>
            <p14:sldId id="395"/>
            <p14:sldId id="396"/>
            <p14:sldId id="387"/>
            <p14:sldId id="388"/>
            <p14:sldId id="389"/>
            <p14:sldId id="397"/>
            <p14:sldId id="398"/>
            <p14:sldId id="390"/>
            <p14:sldId id="391"/>
            <p14:sldId id="392"/>
            <p14:sldId id="393"/>
            <p14:sldId id="399"/>
            <p14:sldId id="401"/>
          </p14:sldIdLst>
        </p14:section>
        <p14:section name="LABS" id="{84F1B6A9-DE8B-4542-93B5-3FC3CB27234A}">
          <p14:sldIdLst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A50539-B74B-DB07-75F8-B7F163E1A709}" v="10" dt="2025-07-07T17:31:04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1" autoAdjust="0"/>
    <p:restoredTop sz="96339" autoAdjust="0"/>
  </p:normalViewPr>
  <p:slideViewPr>
    <p:cSldViewPr snapToGrid="0" snapToObjects="1" showGuides="1">
      <p:cViewPr varScale="1">
        <p:scale>
          <a:sx n="60" d="100"/>
          <a:sy n="60" d="100"/>
        </p:scale>
        <p:origin x="1060" y="2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FFA50539-B74B-DB07-75F8-B7F163E1A709}"/>
    <pc:docChg chg="addSld addSection modSection">
      <pc:chgData name="s.sidcloud" userId="S::s.sidcloud_hotmail.com#ext#@skillsoft.onmicrosoft.com::51588e84-ca86-4ccb-847d-09a86edce369" providerId="AD" clId="Web-{FFA50539-B74B-DB07-75F8-B7F163E1A709}" dt="2025-07-07T17:31:04.415" v="9"/>
      <pc:docMkLst>
        <pc:docMk/>
      </pc:docMkLst>
      <pc:sldChg chg="add">
        <pc:chgData name="s.sidcloud" userId="S::s.sidcloud_hotmail.com#ext#@skillsoft.onmicrosoft.com::51588e84-ca86-4ccb-847d-09a86edce369" providerId="AD" clId="Web-{FFA50539-B74B-DB07-75F8-B7F163E1A709}" dt="2025-07-07T17:30:40.710" v="0"/>
        <pc:sldMkLst>
          <pc:docMk/>
          <pc:sldMk cId="1539727303" sldId="457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25" v="1"/>
        <pc:sldMkLst>
          <pc:docMk/>
          <pc:sldMk cId="1432513813" sldId="458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2"/>
        <pc:sldMkLst>
          <pc:docMk/>
          <pc:sldMk cId="2670511845" sldId="459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3"/>
        <pc:sldMkLst>
          <pc:docMk/>
          <pc:sldMk cId="1930253390" sldId="460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41" v="4"/>
        <pc:sldMkLst>
          <pc:docMk/>
          <pc:sldMk cId="2854003392" sldId="461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57" v="5"/>
        <pc:sldMkLst>
          <pc:docMk/>
          <pc:sldMk cId="1042978771" sldId="462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72" v="6"/>
        <pc:sldMkLst>
          <pc:docMk/>
          <pc:sldMk cId="3717193607" sldId="463"/>
        </pc:sldMkLst>
      </pc:sldChg>
      <pc:sldChg chg="add">
        <pc:chgData name="s.sidcloud" userId="S::s.sidcloud_hotmail.com#ext#@skillsoft.onmicrosoft.com::51588e84-ca86-4ccb-847d-09a86edce369" providerId="AD" clId="Web-{FFA50539-B74B-DB07-75F8-B7F163E1A709}" dt="2025-07-07T17:30:40.772" v="7"/>
        <pc:sldMkLst>
          <pc:docMk/>
          <pc:sldMk cId="3080504249" sldId="464"/>
        </pc:sldMkLst>
      </pc:sldChg>
      <pc:sldMasterChg chg="addSldLayout">
        <pc:chgData name="s.sidcloud" userId="S::s.sidcloud_hotmail.com#ext#@skillsoft.onmicrosoft.com::51588e84-ca86-4ccb-847d-09a86edce369" providerId="AD" clId="Web-{FFA50539-B74B-DB07-75F8-B7F163E1A709}" dt="2025-07-07T17:30:40.710" v="0"/>
        <pc:sldMasterMkLst>
          <pc:docMk/>
          <pc:sldMasterMk cId="3411592479" sldId="2147485382"/>
        </pc:sldMasterMkLst>
        <pc:sldLayoutChg chg="add replId">
          <pc:chgData name="s.sidcloud" userId="S::s.sidcloud_hotmail.com#ext#@skillsoft.onmicrosoft.com::51588e84-ca86-4ccb-847d-09a86edce369" providerId="AD" clId="Web-{FFA50539-B74B-DB07-75F8-B7F163E1A709}" dt="2025-07-07T17:30:40.710" v="0"/>
          <pc:sldLayoutMkLst>
            <pc:docMk/>
            <pc:sldMasterMk cId="3411592479" sldId="2147485382"/>
            <pc:sldLayoutMk cId="776911340" sldId="214748547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7/20/2025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7/20/2025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45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973B4-6BEA-CFFB-FC7D-52CC809E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44F353-A6F5-106B-53FF-A50A6182B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81DCDB-6B76-9B84-489A-D4AC3A85E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B3EEBC-FD60-3A6E-4C3B-5FABFC8EE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43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DECC5-C936-824E-A5AF-AC8A4CC4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3B9E3D8-1A35-D7D0-4588-AA008E2C3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07256C-A38E-10B0-9D5B-99E36F7CF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D3F3B7-E6EB-6CB9-50D3-CCEE6DFC7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974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F97BC-DEFE-0A22-EB12-C4671E9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CB3185-DE90-1AE7-D86E-ABF1CC3D9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D83BE6-D272-3BAA-7DD8-C2F626A2E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4BE329-AB12-1513-DD68-27F880E61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5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13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  <p:sldLayoutId id="2147485479" r:id="rId15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to PostgreSQL Concepts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5D08E6-4403-10CE-9972-7729920089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570050"/>
            <a:ext cx="3006000" cy="3269949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Eliminate data redundancy (duplicate data)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B28143B-2D80-9DAF-915B-A13C6CF5A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3570050"/>
            <a:ext cx="3006000" cy="3268335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Ensure data integrity</a:t>
            </a:r>
          </a:p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493D27A-11B1-C51C-AF27-3BC32BA6D6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3570050"/>
            <a:ext cx="3006000" cy="326995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Make updates and deletions easier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5B5D-00BD-9110-487A-ACDCC88F0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0467-68FC-CED6-F96D-3D587255A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8B1C0E-1626-375A-2841-0658B07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Normalization?</a:t>
            </a:r>
          </a:p>
        </p:txBody>
      </p:sp>
      <p:pic>
        <p:nvPicPr>
          <p:cNvPr id="6147" name="Picture 3" descr="Redundancy ">
            <a:extLst>
              <a:ext uri="{FF2B5EF4-FFF2-40B4-BE49-F238E27FC236}">
                <a16:creationId xmlns:a16="http://schemas.microsoft.com/office/drawing/2014/main" id="{DABEBDE0-ABAC-2023-F603-22DEC1F3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609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asy ">
            <a:extLst>
              <a:ext uri="{FF2B5EF4-FFF2-40B4-BE49-F238E27FC236}">
                <a16:creationId xmlns:a16="http://schemas.microsoft.com/office/drawing/2014/main" id="{96912716-FECB-AE55-5D5B-BD2961B7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63" y="18647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10B65B-4F52-46FF-1FDC-451F6B2A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0312" y="194852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35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D7975-A994-66E9-EF5C-F18DDF6DB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1C72A-1E74-EF5E-4011-C8B6CF1D8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3429DB-2B71-CAA9-2227-8892A5DA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Normal Forms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826EEC-4A3D-DFA3-5D2A-FDE1D0642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94374"/>
              </p:ext>
            </p:extLst>
          </p:nvPr>
        </p:nvGraphicFramePr>
        <p:xfrm>
          <a:off x="1167319" y="1983880"/>
          <a:ext cx="7607030" cy="2880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00463">
                  <a:extLst>
                    <a:ext uri="{9D8B030D-6E8A-4147-A177-3AD203B41FA5}">
                      <a16:colId xmlns:a16="http://schemas.microsoft.com/office/drawing/2014/main" val="2175326716"/>
                    </a:ext>
                  </a:extLst>
                </a:gridCol>
                <a:gridCol w="5406567">
                  <a:extLst>
                    <a:ext uri="{9D8B030D-6E8A-4147-A177-3AD203B41FA5}">
                      <a16:colId xmlns:a16="http://schemas.microsoft.com/office/drawing/2014/main" val="271987405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IN" sz="1200" dirty="0"/>
                        <a:t>NORMAL FORM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IN" sz="1200" dirty="0"/>
                        <a:t>GOAL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68314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1NF</a:t>
                      </a:r>
                      <a:r>
                        <a:rPr lang="en-IN" sz="1200"/>
                        <a:t> (First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 dirty="0"/>
                        <a:t>Eliminate repeating groups (only atomic values in columns)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27983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2NF</a:t>
                      </a:r>
                      <a:r>
                        <a:rPr lang="en-IN" sz="1200"/>
                        <a:t> (Second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/>
                        <a:t>Move data to separate tables if it depends on only part of a composite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84292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IN" sz="1200" b="1"/>
                        <a:t>3NF</a:t>
                      </a:r>
                      <a:r>
                        <a:rPr lang="en-IN" sz="1200"/>
                        <a:t> (Third Normal 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300000"/>
                        </a:lnSpc>
                      </a:pPr>
                      <a:r>
                        <a:rPr lang="en-US" sz="1200" dirty="0"/>
                        <a:t>Remove columns not dependent on the 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939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6134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E8BC3-F337-5559-F5DD-1DF789EC0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D5A58-3A58-47B5-60CD-6016B19EB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3267C-1C28-9AEE-1058-3E213C731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(Before &amp; After Normalization)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0620A-B11C-E354-C5E1-D8587931CCBA}"/>
              </a:ext>
            </a:extLst>
          </p:cNvPr>
          <p:cNvSpPr txBox="1"/>
          <p:nvPr/>
        </p:nvSpPr>
        <p:spPr bwMode="ltGray">
          <a:xfrm>
            <a:off x="2261334" y="1911699"/>
            <a:ext cx="431039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Orders(</a:t>
            </a:r>
            <a:r>
              <a:rPr lang="en-IN" sz="1200" dirty="0" err="1"/>
              <a:t>order_id</a:t>
            </a:r>
            <a:r>
              <a:rPr lang="en-IN" sz="1200" dirty="0"/>
              <a:t>, </a:t>
            </a:r>
            <a:r>
              <a:rPr lang="en-IN" sz="1200" dirty="0" err="1"/>
              <a:t>customer_name</a:t>
            </a:r>
            <a:r>
              <a:rPr lang="en-IN" sz="1200" dirty="0"/>
              <a:t>, product1, product2, ...)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3369C27-381A-01D7-0A92-A89326EC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2434" y="3754282"/>
            <a:ext cx="3368192" cy="11452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Orders(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Order_Items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product_id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5D7DE-0767-8DF6-C5AA-DA905BC92C1E}"/>
              </a:ext>
            </a:extLst>
          </p:cNvPr>
          <p:cNvSpPr txBox="1"/>
          <p:nvPr/>
        </p:nvSpPr>
        <p:spPr bwMode="ltGray">
          <a:xfrm>
            <a:off x="4416530" y="2853138"/>
            <a:ext cx="1588029" cy="30777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Normalized</a:t>
            </a:r>
            <a:endParaRPr lang="en-IN" sz="1400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996BB-5ECD-A788-A41A-825E2955FD1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>
            <a:off x="4416530" y="2188698"/>
            <a:ext cx="0" cy="1565584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093AF2-EDEF-F277-AD25-696AE4AA0AF5}"/>
              </a:ext>
            </a:extLst>
          </p:cNvPr>
          <p:cNvSpPr txBox="1"/>
          <p:nvPr/>
        </p:nvSpPr>
        <p:spPr bwMode="ltGray">
          <a:xfrm>
            <a:off x="2261334" y="1615015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9CA1B4-9162-1EC4-E2EE-976C2DFCECFB}"/>
              </a:ext>
            </a:extLst>
          </p:cNvPr>
          <p:cNvSpPr txBox="1"/>
          <p:nvPr/>
        </p:nvSpPr>
        <p:spPr bwMode="ltGray">
          <a:xfrm>
            <a:off x="2005809" y="3912278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6BD8E-EE97-F31A-C9FC-1855CBDB4490}"/>
              </a:ext>
            </a:extLst>
          </p:cNvPr>
          <p:cNvSpPr txBox="1"/>
          <p:nvPr/>
        </p:nvSpPr>
        <p:spPr bwMode="ltGray">
          <a:xfrm>
            <a:off x="2005809" y="4279571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723F23-BCFA-C44C-B13A-756599164DAB}"/>
              </a:ext>
            </a:extLst>
          </p:cNvPr>
          <p:cNvSpPr txBox="1"/>
          <p:nvPr/>
        </p:nvSpPr>
        <p:spPr bwMode="ltGray">
          <a:xfrm>
            <a:off x="2005809" y="4620631"/>
            <a:ext cx="627781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867866618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015A-A3EE-9014-AAFC-4923DC046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B05CE-0378-F61C-0F46-1D49D50E4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CA6AB9-C257-1FB5-3D13-11ABA949C2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91951" y="4120381"/>
            <a:ext cx="3006000" cy="259264"/>
          </a:xfrm>
        </p:spPr>
        <p:txBody>
          <a:bodyPr/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JSONB: 	Binary JSON for performance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4100BF-A53E-73BB-D785-9C0F2A79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PostgreSQL Data Types Deep Dive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5801CCC-B13C-674E-AB4D-69A2EF12F77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3405890" y="1546305"/>
            <a:ext cx="32688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Numeric: 	INTEGER, SERIAL, NUMERIC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65300CB-1EF1-06FC-9D8D-EEA98A4CA8B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xfrm>
            <a:off x="3405890" y="2399753"/>
            <a:ext cx="25699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Textual: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TEXT, VARCHAR(n)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9CCFB15-D1CF-C66E-72B5-4B1336B85EB3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3405890" y="3255327"/>
            <a:ext cx="25683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Temporal: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DATE, TIMESTAMP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1C2F590-F019-20E2-E0A5-6376C7729CD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405890" y="5001560"/>
            <a:ext cx="21275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Boolean: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	TRUE, FALSE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711651-66C1-422C-3986-18BCBCB63A32}"/>
              </a:ext>
            </a:extLst>
          </p:cNvPr>
          <p:cNvSpPr/>
          <p:nvPr/>
        </p:nvSpPr>
        <p:spPr bwMode="auto">
          <a:xfrm>
            <a:off x="2863368" y="150970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7CD65A1-688C-A35E-6352-F45DCEA73007}"/>
              </a:ext>
            </a:extLst>
          </p:cNvPr>
          <p:cNvSpPr/>
          <p:nvPr/>
        </p:nvSpPr>
        <p:spPr bwMode="auto">
          <a:xfrm>
            <a:off x="2863367" y="236315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637C11-3874-AFCB-FC3F-A0BDC345465F}"/>
              </a:ext>
            </a:extLst>
          </p:cNvPr>
          <p:cNvSpPr/>
          <p:nvPr/>
        </p:nvSpPr>
        <p:spPr bwMode="auto">
          <a:xfrm>
            <a:off x="2863369" y="322146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989D79-9610-EB42-1AEC-D5F0497FD849}"/>
              </a:ext>
            </a:extLst>
          </p:cNvPr>
          <p:cNvSpPr/>
          <p:nvPr/>
        </p:nvSpPr>
        <p:spPr bwMode="auto">
          <a:xfrm>
            <a:off x="2863369" y="407491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ABCF6D-E7F1-8D9C-3972-06A6A1A01B4F}"/>
              </a:ext>
            </a:extLst>
          </p:cNvPr>
          <p:cNvSpPr/>
          <p:nvPr/>
        </p:nvSpPr>
        <p:spPr bwMode="auto">
          <a:xfrm>
            <a:off x="2863369" y="492836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7595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82E5A1A-DB5C-FA08-115B-DE11E1433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62982" y="1140544"/>
            <a:ext cx="3365694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Primary Key: Unique, not null identifier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9C513F-780C-0A73-0109-185CEA97D2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92677" y="2100236"/>
            <a:ext cx="3365694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Foreign Key: References another table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09B4F89-BF70-912F-0200-5CDF7160B2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94425" y="3265536"/>
            <a:ext cx="921601" cy="25291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UNIQUE 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BA0C-3505-117F-7760-C194C6525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C39D3-0C01-1B54-6C9D-0E36516EB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873F0E4-2B01-993E-18C4-7E819000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Constraints in PostgreSQL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FCE882-8686-E11C-E85B-BF5706A730FC}"/>
              </a:ext>
            </a:extLst>
          </p:cNvPr>
          <p:cNvSpPr/>
          <p:nvPr/>
        </p:nvSpPr>
        <p:spPr bwMode="auto">
          <a:xfrm>
            <a:off x="1868885" y="109190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3916E0-E524-3272-0223-4A6B2D1353BD}"/>
              </a:ext>
            </a:extLst>
          </p:cNvPr>
          <p:cNvSpPr/>
          <p:nvPr/>
        </p:nvSpPr>
        <p:spPr bwMode="auto">
          <a:xfrm>
            <a:off x="1868885" y="2051599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39AD6F-9DCB-3930-7BA1-580D5ED9C70D}"/>
              </a:ext>
            </a:extLst>
          </p:cNvPr>
          <p:cNvSpPr/>
          <p:nvPr/>
        </p:nvSpPr>
        <p:spPr bwMode="auto">
          <a:xfrm>
            <a:off x="1868883" y="319317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32C02-2634-55F1-56FE-41AE658D7E5D}"/>
              </a:ext>
            </a:extLst>
          </p:cNvPr>
          <p:cNvSpPr txBox="1"/>
          <p:nvPr/>
        </p:nvSpPr>
        <p:spPr bwMode="ltGray">
          <a:xfrm>
            <a:off x="4079021" y="1416940"/>
            <a:ext cx="4319427" cy="2462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students ADD PRIMARY KEY (</a:t>
            </a:r>
            <a:r>
              <a:rPr lang="en-IN" sz="1000" dirty="0" err="1">
                <a:latin typeface="+mn-lt"/>
              </a:rPr>
              <a:t>student_id</a:t>
            </a:r>
            <a:r>
              <a:rPr lang="en-IN" sz="1000" dirty="0">
                <a:latin typeface="+mn-lt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8DD87-584D-CE66-ECBC-4E787002D4A0}"/>
              </a:ext>
            </a:extLst>
          </p:cNvPr>
          <p:cNvSpPr txBox="1"/>
          <p:nvPr/>
        </p:nvSpPr>
        <p:spPr bwMode="ltGray">
          <a:xfrm>
            <a:off x="4079021" y="2361061"/>
            <a:ext cx="4319427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orders  ADD CONSTRAINT </a:t>
            </a:r>
            <a:r>
              <a:rPr lang="en-IN" sz="1000" dirty="0" err="1">
                <a:latin typeface="+mn-lt"/>
              </a:rPr>
              <a:t>fk_customer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FOREIGN KEY (</a:t>
            </a:r>
            <a:r>
              <a:rPr lang="en-IN" sz="1000" dirty="0" err="1">
                <a:latin typeface="+mn-lt"/>
              </a:rPr>
              <a:t>customer_id</a:t>
            </a:r>
            <a:r>
              <a:rPr lang="en-IN" sz="1000" dirty="0">
                <a:latin typeface="+mn-lt"/>
              </a:rPr>
              <a:t>) REFERENCES customers(</a:t>
            </a:r>
            <a:r>
              <a:rPr lang="en-IN" sz="1000" dirty="0" err="1">
                <a:latin typeface="+mn-lt"/>
              </a:rPr>
              <a:t>customer_id</a:t>
            </a:r>
            <a:r>
              <a:rPr lang="en-IN" sz="1000" dirty="0">
                <a:latin typeface="+mn-lt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F70DC-3814-3B6E-9BA1-18B75EDF5075}"/>
              </a:ext>
            </a:extLst>
          </p:cNvPr>
          <p:cNvSpPr txBox="1"/>
          <p:nvPr/>
        </p:nvSpPr>
        <p:spPr bwMode="ltGray">
          <a:xfrm>
            <a:off x="4089335" y="3243578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employees  ADD CONSTRAINT </a:t>
            </a:r>
            <a:r>
              <a:rPr lang="en-IN" sz="1000" dirty="0" err="1">
                <a:latin typeface="+mn-lt"/>
              </a:rPr>
              <a:t>unique_email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UNIQUE (email);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5C401-6577-96F1-5C5E-D09DF2D45C8A}"/>
              </a:ext>
            </a:extLst>
          </p:cNvPr>
          <p:cNvSpPr txBox="1"/>
          <p:nvPr/>
        </p:nvSpPr>
        <p:spPr bwMode="ltGray">
          <a:xfrm>
            <a:off x="2305772" y="4251621"/>
            <a:ext cx="1010254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NOT NULL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9572C-A9B9-B958-D479-8D945109ACB9}"/>
              </a:ext>
            </a:extLst>
          </p:cNvPr>
          <p:cNvSpPr txBox="1"/>
          <p:nvPr/>
        </p:nvSpPr>
        <p:spPr bwMode="ltGray">
          <a:xfrm>
            <a:off x="2297019" y="5311451"/>
            <a:ext cx="244534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CHECK(condition)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1EE288-CFD6-A0C9-697D-85737198BF39}"/>
              </a:ext>
            </a:extLst>
          </p:cNvPr>
          <p:cNvSpPr txBox="1"/>
          <p:nvPr/>
        </p:nvSpPr>
        <p:spPr bwMode="ltGray">
          <a:xfrm>
            <a:off x="4089335" y="4266439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products  </a:t>
            </a:r>
          </a:p>
          <a:p>
            <a:r>
              <a:rPr lang="en-IN" sz="1000" dirty="0">
                <a:latin typeface="+mn-lt"/>
              </a:rPr>
              <a:t>MODIFY COLUMN price DECIMAL(10,2) NOT NULL;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3CD9D0-EDF6-F773-6724-6034078E77A3}"/>
              </a:ext>
            </a:extLst>
          </p:cNvPr>
          <p:cNvSpPr txBox="1"/>
          <p:nvPr/>
        </p:nvSpPr>
        <p:spPr bwMode="ltGray">
          <a:xfrm>
            <a:off x="4089335" y="5232947"/>
            <a:ext cx="4319426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>
                <a:latin typeface="+mn-lt"/>
              </a:rPr>
              <a:t>ALTER TABLE students  ADD CONSTRAINT </a:t>
            </a:r>
            <a:r>
              <a:rPr lang="en-IN" sz="1000" dirty="0" err="1">
                <a:latin typeface="+mn-lt"/>
              </a:rPr>
              <a:t>check_age</a:t>
            </a:r>
            <a:r>
              <a:rPr lang="en-IN" sz="1000" dirty="0">
                <a:latin typeface="+mn-lt"/>
              </a:rPr>
              <a:t>  </a:t>
            </a:r>
          </a:p>
          <a:p>
            <a:r>
              <a:rPr lang="en-IN" sz="1000" dirty="0">
                <a:latin typeface="+mn-lt"/>
              </a:rPr>
              <a:t>CHECK (age &gt;= 18);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1B8E0C-56C6-5F00-7BBA-9A648186FA42}"/>
              </a:ext>
            </a:extLst>
          </p:cNvPr>
          <p:cNvSpPr/>
          <p:nvPr/>
        </p:nvSpPr>
        <p:spPr bwMode="auto">
          <a:xfrm>
            <a:off x="1868884" y="4251621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C35290-065E-FA7E-677A-AA88CAD9785E}"/>
              </a:ext>
            </a:extLst>
          </p:cNvPr>
          <p:cNvSpPr/>
          <p:nvPr/>
        </p:nvSpPr>
        <p:spPr bwMode="auto">
          <a:xfrm>
            <a:off x="1868885" y="527485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97498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29F215-D1BD-7B49-FBDC-8D04B2BE7C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3618688"/>
            <a:ext cx="4590000" cy="322184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Primary Key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(PK): Uniquely identifies each record in a table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student_id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in the students table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5307B1-44E6-D2A0-0861-BD368DBD4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30799" y="3618688"/>
            <a:ext cx="4590000" cy="322184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Foreign Key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(FK): A field in one table that refers to the primary key in another table</a:t>
            </a:r>
          </a:p>
          <a:p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→ Used to establish relationships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58D78-006E-0C20-38B0-12A2B5747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D0FFB-5D07-2DA1-3C5E-B56500C53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15C063-233A-B211-E87B-6E93A5F2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Mapping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193A2-EB8B-B305-9468-B1951A6A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5799" y="1904341"/>
            <a:ext cx="1440000" cy="1440000"/>
          </a:xfrm>
          <a:prstGeom prst="rect">
            <a:avLst/>
          </a:prstGeom>
        </p:spPr>
      </p:pic>
      <p:pic>
        <p:nvPicPr>
          <p:cNvPr id="9223" name="Picture 7" descr="Key ">
            <a:extLst>
              <a:ext uri="{FF2B5EF4-FFF2-40B4-BE49-F238E27FC236}">
                <a16:creationId xmlns:a16="http://schemas.microsoft.com/office/drawing/2014/main" id="{FD6D977E-2F11-F1EA-6D2D-A93285C54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25" y="191783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69431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DA5DA-6783-A3AB-47F4-E6E844AB9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BAFD6-283F-1298-F906-82A93ABDA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E13314-A853-7D6D-9E99-DEAD66EB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Relationships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AC1D4E-4F7E-4B27-4E7D-1CCBA8E4B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4425"/>
              </p:ext>
            </p:extLst>
          </p:nvPr>
        </p:nvGraphicFramePr>
        <p:xfrm>
          <a:off x="1241763" y="2294696"/>
          <a:ext cx="7597098" cy="2406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1437">
                  <a:extLst>
                    <a:ext uri="{9D8B030D-6E8A-4147-A177-3AD203B41FA5}">
                      <a16:colId xmlns:a16="http://schemas.microsoft.com/office/drawing/2014/main" val="3592253880"/>
                    </a:ext>
                  </a:extLst>
                </a:gridCol>
                <a:gridCol w="3881336">
                  <a:extLst>
                    <a:ext uri="{9D8B030D-6E8A-4147-A177-3AD203B41FA5}">
                      <a16:colId xmlns:a16="http://schemas.microsoft.com/office/drawing/2014/main" val="3745242650"/>
                    </a:ext>
                  </a:extLst>
                </a:gridCol>
                <a:gridCol w="2214325">
                  <a:extLst>
                    <a:ext uri="{9D8B030D-6E8A-4147-A177-3AD203B41FA5}">
                      <a16:colId xmlns:a16="http://schemas.microsoft.com/office/drawing/2014/main" val="2847455535"/>
                    </a:ext>
                  </a:extLst>
                </a:gridCol>
              </a:tblGrid>
              <a:tr h="401013"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Relationship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5232548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One-to-One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 record in Table A is related to one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Employee ↔ </a:t>
                      </a:r>
                      <a:r>
                        <a:rPr lang="en-IN" sz="12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ParkingSpot</a:t>
                      </a:r>
                      <a:endParaRPr lang="en-IN" sz="1200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358196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One-to-Many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One record in Table A is related to many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Department → Employees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091881"/>
                  </a:ext>
                </a:extLst>
              </a:tr>
              <a:tr h="668355"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Many-to-Many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Many records in Table A relate to many in Table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Students ↔ Courses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35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59807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CD1F0-5D29-D738-4151-BC4A2FD96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SQL Fundamentals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22399-D12B-A63A-02CF-44A3FDD19B2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21850" y="7200900"/>
            <a:ext cx="358775" cy="179388"/>
          </a:xfrm>
          <a:prstGeom prst="rect">
            <a:avLst/>
          </a:prstGeom>
        </p:spPr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92262524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90758-7F02-D17C-4B3C-E1CA0B2AB2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9999" y="1080000"/>
            <a:ext cx="3103047" cy="5760000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The SELECT statement is used to query data from a table.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You can choose to select all columns or specific ones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10172-B714-3891-9060-89B8251788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ABB66-CD5D-00A5-7C3C-C429306A2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22AE-68B7-7A7F-0965-AA098ED36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C3404C-FAC3-034D-FD8D-A5BA3EB0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SELECT?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4BE41-FC19-35BB-E033-5A9AE5CDAEC8}"/>
              </a:ext>
            </a:extLst>
          </p:cNvPr>
          <p:cNvSpPr txBox="1"/>
          <p:nvPr/>
        </p:nvSpPr>
        <p:spPr bwMode="ltGray">
          <a:xfrm>
            <a:off x="360000" y="2296844"/>
            <a:ext cx="3608962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column1, column2 FROM </a:t>
            </a:r>
            <a:r>
              <a:rPr lang="en-IN" sz="1200" dirty="0" err="1">
                <a:latin typeface="+mn-lt"/>
              </a:rPr>
              <a:t>table_name</a:t>
            </a:r>
            <a:r>
              <a:rPr lang="en-IN" sz="1200" dirty="0">
                <a:latin typeface="+mn-lt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ED47C-2901-A09E-6731-5BB740013E59}"/>
              </a:ext>
            </a:extLst>
          </p:cNvPr>
          <p:cNvSpPr txBox="1"/>
          <p:nvPr/>
        </p:nvSpPr>
        <p:spPr bwMode="ltGray">
          <a:xfrm>
            <a:off x="4929830" y="1715579"/>
            <a:ext cx="4431657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Using WHERE to Filter Rows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CF79D-C241-E11D-6D3C-00329DACEB14}"/>
              </a:ext>
            </a:extLst>
          </p:cNvPr>
          <p:cNvSpPr txBox="1"/>
          <p:nvPr/>
        </p:nvSpPr>
        <p:spPr bwMode="ltGray">
          <a:xfrm>
            <a:off x="4929831" y="2117466"/>
            <a:ext cx="4431657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name FROM students</a:t>
            </a:r>
          </a:p>
          <a:p>
            <a:r>
              <a:rPr lang="en-IN" sz="1200" dirty="0">
                <a:latin typeface="+mn-lt"/>
              </a:rPr>
              <a:t>WHERE age &gt; 18;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D74D1-A7B0-8765-73D2-99C3C3EABC61}"/>
              </a:ext>
            </a:extLst>
          </p:cNvPr>
          <p:cNvSpPr txBox="1"/>
          <p:nvPr/>
        </p:nvSpPr>
        <p:spPr bwMode="ltGray">
          <a:xfrm>
            <a:off x="340044" y="3486133"/>
            <a:ext cx="3628918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Sorting with ORDER BY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1B88A-8E8D-2D56-9C09-6C0D30E1BA52}"/>
              </a:ext>
            </a:extLst>
          </p:cNvPr>
          <p:cNvSpPr txBox="1"/>
          <p:nvPr/>
        </p:nvSpPr>
        <p:spPr bwMode="ltGray">
          <a:xfrm>
            <a:off x="359999" y="4006130"/>
            <a:ext cx="3608963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name, age FROM students</a:t>
            </a:r>
          </a:p>
          <a:p>
            <a:r>
              <a:rPr lang="en-IN" sz="1200" dirty="0">
                <a:latin typeface="+mn-lt"/>
              </a:rPr>
              <a:t>ORDER BY age DESC;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FA058-F220-2CB0-95FC-14085F8F0FF9}"/>
              </a:ext>
            </a:extLst>
          </p:cNvPr>
          <p:cNvSpPr txBox="1"/>
          <p:nvPr/>
        </p:nvSpPr>
        <p:spPr bwMode="ltGray">
          <a:xfrm>
            <a:off x="4929831" y="3486133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LIMIT and OFFSET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55DC4-4B6A-2838-4A2B-50810FBCC2E5}"/>
              </a:ext>
            </a:extLst>
          </p:cNvPr>
          <p:cNvSpPr txBox="1"/>
          <p:nvPr/>
        </p:nvSpPr>
        <p:spPr bwMode="ltGray">
          <a:xfrm>
            <a:off x="4929831" y="4006130"/>
            <a:ext cx="444980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/>
              <a:t>SELECT * FROM students ORDER BY </a:t>
            </a:r>
            <a:r>
              <a:rPr lang="en-IN" sz="1200" dirty="0" err="1"/>
              <a:t>student_id</a:t>
            </a:r>
            <a:endParaRPr lang="en-IN" sz="1200" dirty="0"/>
          </a:p>
          <a:p>
            <a:r>
              <a:rPr lang="en-IN" sz="1200" dirty="0"/>
              <a:t>LIMIT 5 OFFSET 10;</a:t>
            </a:r>
          </a:p>
        </p:txBody>
      </p:sp>
    </p:spTree>
    <p:extLst>
      <p:ext uri="{BB962C8B-B14F-4D97-AF65-F5344CB8AC3E}">
        <p14:creationId xmlns:p14="http://schemas.microsoft.com/office/powerpoint/2010/main" val="3112300061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84F42E-253B-AAE4-E36D-2559FD39C1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00" y="2461098"/>
            <a:ext cx="3006000" cy="437890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INSERT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INTO table (...) VALUES (...)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INSERT INTO students (name, age)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VALUES ('Anya', 20);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1F5EA-EB50-2E6A-53FE-94645B2B0A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2461098"/>
            <a:ext cx="3006000" cy="43772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UPDATE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table SET column = value WHERE condition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UPDATE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SET age = 21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name = 'Anya';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61C5D-9F51-5C75-32D7-869C2D1C50A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3" y="2461098"/>
            <a:ext cx="3006000" cy="437890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DELETE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table WHERE condition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Example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DELETE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age &lt; 18;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0A5B3-F243-5357-6773-44DF070D2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D0775-0A22-F399-B2FB-D36F984A1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BCB95-27AC-D067-CC3E-99DFDFDA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Modification Commands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6D17B-9D46-3DB9-0373-2E88E531534A}"/>
              </a:ext>
            </a:extLst>
          </p:cNvPr>
          <p:cNvSpPr txBox="1"/>
          <p:nvPr/>
        </p:nvSpPr>
        <p:spPr bwMode="ltGray">
          <a:xfrm>
            <a:off x="4670585" y="6264231"/>
            <a:ext cx="5038926" cy="27699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200" i="1" dirty="0">
                <a:latin typeface="+mn-lt"/>
              </a:rPr>
              <a:t>*Without WHERE, UPDATE and DELETE will affect all rows.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0066AB-B1B5-C26A-B5E6-0B76E2125832}"/>
              </a:ext>
            </a:extLst>
          </p:cNvPr>
          <p:cNvSpPr/>
          <p:nvPr/>
        </p:nvSpPr>
        <p:spPr bwMode="auto">
          <a:xfrm>
            <a:off x="1392230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8A9E5C-AC59-89DE-08D4-689C8E37302E}"/>
              </a:ext>
            </a:extLst>
          </p:cNvPr>
          <p:cNvSpPr/>
          <p:nvPr/>
        </p:nvSpPr>
        <p:spPr bwMode="auto">
          <a:xfrm>
            <a:off x="4495487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B32A03-B211-6DD4-C28C-2F9641AD32C5}"/>
              </a:ext>
            </a:extLst>
          </p:cNvPr>
          <p:cNvSpPr/>
          <p:nvPr/>
        </p:nvSpPr>
        <p:spPr bwMode="auto">
          <a:xfrm>
            <a:off x="7598744" y="1761597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505474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E92F3-E271-2551-F4D7-BC9EF43C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EEA489-00DF-A617-C5D6-573F13CBEC57}"/>
              </a:ext>
            </a:extLst>
          </p:cNvPr>
          <p:cNvSpPr/>
          <p:nvPr/>
        </p:nvSpPr>
        <p:spPr bwMode="auto">
          <a:xfrm>
            <a:off x="2005104" y="130146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295C36-1082-0AB6-D0E9-C0628EAEFF8D}"/>
              </a:ext>
            </a:extLst>
          </p:cNvPr>
          <p:cNvSpPr/>
          <p:nvPr/>
        </p:nvSpPr>
        <p:spPr bwMode="auto">
          <a:xfrm>
            <a:off x="2005107" y="188449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1B7375-007B-4D1A-B343-472217B7A7DC}"/>
              </a:ext>
            </a:extLst>
          </p:cNvPr>
          <p:cNvSpPr/>
          <p:nvPr/>
        </p:nvSpPr>
        <p:spPr bwMode="auto">
          <a:xfrm>
            <a:off x="2005103" y="2465960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7B92E-30F8-F1EC-14CC-6359A42878EA}"/>
              </a:ext>
            </a:extLst>
          </p:cNvPr>
          <p:cNvSpPr/>
          <p:nvPr/>
        </p:nvSpPr>
        <p:spPr bwMode="auto">
          <a:xfrm>
            <a:off x="2005102" y="3047428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E251A1A-A8AF-DAD3-0527-83EDEB76A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1338062"/>
            <a:ext cx="21291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2">
                    <a:lumMod val="25000"/>
                  </a:schemeClr>
                </a:solidFill>
              </a:rPr>
              <a:t>Introduction to PostgreSQL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BB0E88B-34CF-60A5-9A30-1A21D964C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1921089"/>
            <a:ext cx="21804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bg2">
                    <a:lumMod val="25000"/>
                  </a:schemeClr>
                </a:solidFill>
              </a:rPr>
              <a:t>Key Features of PostgreSQL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24B4AAF-DF0A-06C5-78CD-37251FE87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236" y="2506568"/>
            <a:ext cx="22573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Basic Table Design Principles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9D9BF76-10BE-A9CD-EC62-C34AD5289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3087148"/>
            <a:ext cx="172835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What is Normalization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33C15E-0EA3-97BD-4F6C-080C70C23E94}"/>
              </a:ext>
            </a:extLst>
          </p:cNvPr>
          <p:cNvSpPr/>
          <p:nvPr/>
        </p:nvSpPr>
        <p:spPr bwMode="auto">
          <a:xfrm>
            <a:off x="2005101" y="3628896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5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1DD0606-0B6F-F70C-70F7-B3663A6CC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236" y="3665493"/>
            <a:ext cx="17796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Types of Relationships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1CB340-E20B-000A-8336-321EE0C34BE3}"/>
              </a:ext>
            </a:extLst>
          </p:cNvPr>
          <p:cNvSpPr/>
          <p:nvPr/>
        </p:nvSpPr>
        <p:spPr bwMode="auto">
          <a:xfrm>
            <a:off x="2005100" y="4214045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6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DDF662F-18EA-53D7-A1E8-02B20B9F5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421" y="4250642"/>
            <a:ext cx="53880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SELECT, Data Modification Commands, Aggregate Functions, Subqueries</a:t>
            </a:r>
            <a:endParaRPr lang="en-US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7939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98D31-151C-8FD2-CAC3-85FD4980B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3212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Aggregate functions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perform calculations on multiple rows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of a table and return a single value.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0C7C7-2BDA-87AA-E000-3915F6821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1F1F-4F42-7F1A-DDBA-C96955A8E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8F25C3-0092-CE12-0EC6-7CBA049D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Aggregate Functions?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937BC-F093-79A3-134D-0132095F8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44367"/>
              </p:ext>
            </p:extLst>
          </p:nvPr>
        </p:nvGraphicFramePr>
        <p:xfrm>
          <a:off x="1666088" y="1924966"/>
          <a:ext cx="6702153" cy="2052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4051">
                  <a:extLst>
                    <a:ext uri="{9D8B030D-6E8A-4147-A177-3AD203B41FA5}">
                      <a16:colId xmlns:a16="http://schemas.microsoft.com/office/drawing/2014/main" val="3914775433"/>
                    </a:ext>
                  </a:extLst>
                </a:gridCol>
                <a:gridCol w="2234051">
                  <a:extLst>
                    <a:ext uri="{9D8B030D-6E8A-4147-A177-3AD203B41FA5}">
                      <a16:colId xmlns:a16="http://schemas.microsoft.com/office/drawing/2014/main" val="1964700973"/>
                    </a:ext>
                  </a:extLst>
                </a:gridCol>
                <a:gridCol w="2234051">
                  <a:extLst>
                    <a:ext uri="{9D8B030D-6E8A-4147-A177-3AD203B41FA5}">
                      <a16:colId xmlns:a16="http://schemas.microsoft.com/office/drawing/2014/main" val="704909326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Function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Purpose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3000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Counts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COUNT(*) counts 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2472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SUM()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Adds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SUM(price)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69897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Average of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AVG(score)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5018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MIN()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Smallest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MIN(age)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1080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MAX()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Largest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MAX(salary)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9715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D7F028-745C-B086-7DF6-BB726112EA0A}"/>
              </a:ext>
            </a:extLst>
          </p:cNvPr>
          <p:cNvSpPr txBox="1"/>
          <p:nvPr/>
        </p:nvSpPr>
        <p:spPr bwMode="ltGray">
          <a:xfrm>
            <a:off x="2433299" y="5123126"/>
            <a:ext cx="5214025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latin typeface="+mn-lt"/>
              </a:rPr>
              <a:t>SELECT COUNT(*) FROM students; -- Returns the number of students</a:t>
            </a:r>
          </a:p>
          <a:p>
            <a:endParaRPr lang="en-IN" sz="1200" dirty="0">
              <a:latin typeface="+mn-lt"/>
            </a:endParaRPr>
          </a:p>
          <a:p>
            <a:r>
              <a:rPr lang="en-IN" sz="1200" dirty="0">
                <a:latin typeface="+mn-lt"/>
              </a:rPr>
              <a:t>SELECT AVG(age) FROM students; -- Returns the average 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3C7EA-4F97-98C0-90A4-714C5F346EE1}"/>
              </a:ext>
            </a:extLst>
          </p:cNvPr>
          <p:cNvSpPr/>
          <p:nvPr/>
        </p:nvSpPr>
        <p:spPr bwMode="auto">
          <a:xfrm>
            <a:off x="2433299" y="4745585"/>
            <a:ext cx="1020020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Examples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25882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8C68F2-5D99-BE30-E9C0-CF2A714E84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1079500"/>
            <a:ext cx="9360262" cy="273329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Aliasing gives 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temporary name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to a table or column to make SQL queries shorter or more readable.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13BE3-66C1-28AE-8B1C-310DCA0D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5B4BA-82A7-9E14-8C22-CD3F19A1B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A5FA69-C543-D8DF-2E8F-F71488A5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Aliasing in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999FD-48DE-FF0F-9A6B-E17A4E83AE4B}"/>
              </a:ext>
            </a:extLst>
          </p:cNvPr>
          <p:cNvSpPr txBox="1"/>
          <p:nvPr/>
        </p:nvSpPr>
        <p:spPr bwMode="ltGray">
          <a:xfrm>
            <a:off x="333893" y="2869415"/>
            <a:ext cx="4348688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column_name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alias_name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FROM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table_name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E3CCA-19D6-F872-03C0-24963B338B46}"/>
              </a:ext>
            </a:extLst>
          </p:cNvPr>
          <p:cNvSpPr txBox="1"/>
          <p:nvPr/>
        </p:nvSpPr>
        <p:spPr bwMode="ltGray">
          <a:xfrm>
            <a:off x="353849" y="4170633"/>
            <a:ext cx="432873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name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student_name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age AS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student_age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FROM students;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E8BE7-CDF9-8808-2EE3-041AF92786F6}"/>
              </a:ext>
            </a:extLst>
          </p:cNvPr>
          <p:cNvSpPr txBox="1"/>
          <p:nvPr/>
        </p:nvSpPr>
        <p:spPr bwMode="ltGray">
          <a:xfrm>
            <a:off x="5379591" y="2869415"/>
            <a:ext cx="3609233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SELECT s.name, d.name</a:t>
            </a: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FROM students AS s</a:t>
            </a:r>
          </a:p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JOIN departments AS d ON </a:t>
            </a:r>
            <a:r>
              <a:rPr lang="en-IN" sz="1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s.dept_id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= d.id;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DF5C1F-74CC-7911-2BBB-31BAE2916BC3}"/>
              </a:ext>
            </a:extLst>
          </p:cNvPr>
          <p:cNvSpPr txBox="1"/>
          <p:nvPr/>
        </p:nvSpPr>
        <p:spPr bwMode="ltGray">
          <a:xfrm>
            <a:off x="5379591" y="4262965"/>
            <a:ext cx="3615384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--- FROM students s JOIN departments d 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DB88B5-0272-A66A-3B6E-14CFD817C0A4}"/>
              </a:ext>
            </a:extLst>
          </p:cNvPr>
          <p:cNvSpPr/>
          <p:nvPr/>
        </p:nvSpPr>
        <p:spPr bwMode="auto">
          <a:xfrm>
            <a:off x="360363" y="2617721"/>
            <a:ext cx="1215957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Column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3464B-5973-CD65-0981-092028BF6F70}"/>
              </a:ext>
            </a:extLst>
          </p:cNvPr>
          <p:cNvSpPr/>
          <p:nvPr/>
        </p:nvSpPr>
        <p:spPr bwMode="auto">
          <a:xfrm>
            <a:off x="5379591" y="2617721"/>
            <a:ext cx="1215957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Table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F1ACA7-F76E-15F1-1EEA-9CDE8CE4C1D0}"/>
              </a:ext>
            </a:extLst>
          </p:cNvPr>
          <p:cNvSpPr/>
          <p:nvPr/>
        </p:nvSpPr>
        <p:spPr bwMode="auto">
          <a:xfrm>
            <a:off x="360363" y="3905429"/>
            <a:ext cx="1964548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Example of Column Alias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88B949-C035-C8C4-D291-F9E77B6B35E3}"/>
              </a:ext>
            </a:extLst>
          </p:cNvPr>
          <p:cNvSpPr/>
          <p:nvPr/>
        </p:nvSpPr>
        <p:spPr bwMode="auto">
          <a:xfrm>
            <a:off x="5377667" y="3968461"/>
            <a:ext cx="2803295" cy="2516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You can even skip the “AS” keyword</a:t>
            </a:r>
            <a:endParaRPr lang="en-IN" sz="1200" dirty="0" err="1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089803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D8A6F-AC3B-C784-2144-EB9051150F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9999" y="1080000"/>
            <a:ext cx="8929915" cy="11184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subquery is a query inside another query.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It can be used in the SELECT, FROM, or WHERE clause.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inner query runs first and passes results to the outer query.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EAB9-C639-0B70-A12B-323254AE82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0043" y="3200400"/>
            <a:ext cx="4341731" cy="3637986"/>
          </a:xfrm>
        </p:spPr>
        <p:txBody>
          <a:bodyPr/>
          <a:lstStyle/>
          <a:p>
            <a:r>
              <a:rPr lang="en-IN" i="1" dirty="0">
                <a:solidFill>
                  <a:schemeClr val="bg2">
                    <a:lumMod val="25000"/>
                  </a:schemeClr>
                </a:solidFill>
              </a:rPr>
              <a:t>Subquery in WHERE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SELECT name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dept_id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= (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SELECT id FROM departments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WHERE name = 'Computer Science'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229C0-F2E6-E8E9-F9DE-A6794606C3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98851" y="3200400"/>
            <a:ext cx="4321412" cy="3639600"/>
          </a:xfrm>
        </p:spPr>
        <p:txBody>
          <a:bodyPr/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Subquery in FROM (Derived Table)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SELECT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avg_age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(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SELECT AVG(age) AS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avg_age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FROM students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AS stats;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C0401-03DA-C2CA-E0DA-E157FD430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FFBCC-36D8-24E7-E51D-ACC160A47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D0-C000-FBAD-757B-8EC20405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Queries (Subqueries)</a:t>
            </a:r>
          </a:p>
        </p:txBody>
      </p:sp>
    </p:spTree>
    <p:extLst>
      <p:ext uri="{BB962C8B-B14F-4D97-AF65-F5344CB8AC3E}">
        <p14:creationId xmlns:p14="http://schemas.microsoft.com/office/powerpoint/2010/main" val="87663178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02873-C9CF-F935-E1A6-E70D0C297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1B1B0-54EC-2B84-E2D0-E66F550FA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CC3340-4ED7-AFA3-98C4-50A76BA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0563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66A05B-B6FC-9316-81E5-E2E075DCB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New York Restaurants: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EDE0-7A70-3487-9B93-E62F02D2C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A43FF-A323-6AF1-4987-A518B8261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72730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792B-9131-B2AA-C7A3-8D957903F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462D4-91BB-1902-C467-1B7030223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Trends in Startups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CAD93-AFD6-1F40-4733-2CE7D8663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07DD9-9163-AA46-D009-BBE16F53A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2513813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86C7B-12A6-A9D0-BD45-179FA3A2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D98B7-445A-7FF7-0C7B-E0495E9DB4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Create a Table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B013E-12B1-94DE-6A2C-BAE7F3E58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01823-CD2F-14AE-8A88-C226C916B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0511845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ADFF-A608-8A9A-D227-3E5F4C6C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911B0-CF32-8383-9D9E-BAF29F044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7735-BFA3-8C17-0AE5-CFEA04F60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A8465-DE91-E22B-AF12-E3CBA21B9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253390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DA90-5BA0-1AEC-3D04-3E48C5A3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D5DFDA-ADEC-35E6-0186-FC658A9B3E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Traffic Analytics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53B42-3EB8-0EE4-E09C-AF63BDB79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8A194-A28B-365D-702C-E580B0D67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003392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2142-0D5C-0CC6-9E83-AD0F67BA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2E1BB-98E4-3F04-AEF7-786ACFB65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 Exchange Service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F650-FC50-449B-6BDF-11D826AD82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8D5ED-3D98-BB86-72BC-F581F60D7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ea typeface="ＭＳ Ｐゴシック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978771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980A81-2276-45CE-8340-D7852DC7F8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6123" y="3921812"/>
            <a:ext cx="2577753" cy="301559"/>
          </a:xfrm>
        </p:spPr>
        <p:txBody>
          <a:bodyPr/>
          <a:lstStyle/>
          <a:p>
            <a:pPr algn="ctr"/>
            <a:r>
              <a:rPr lang="en-IN" dirty="0"/>
              <a:t>Open-source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25C302-9BC8-81FA-9CC8-861D7BDFA8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33937" y="3964944"/>
            <a:ext cx="3264171" cy="301558"/>
          </a:xfrm>
        </p:spPr>
        <p:txBody>
          <a:bodyPr/>
          <a:lstStyle/>
          <a:p>
            <a:pPr algn="ctr"/>
            <a:r>
              <a:rPr lang="en-IN" dirty="0"/>
              <a:t>Object-relational database system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FBC646-D567-AF85-09F0-EABCB7E5B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BBBA0-6963-8B4F-0CEB-3D024CE84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89419F-4A75-44B0-8CA4-95B5C55F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PostgreSQL?</a:t>
            </a:r>
            <a:endParaRPr lang="en-GB" noProof="0" dirty="0"/>
          </a:p>
        </p:txBody>
      </p:sp>
      <p:pic>
        <p:nvPicPr>
          <p:cNvPr id="1026" name="Picture 2" descr="Open Source Logo Icons for Your Projects">
            <a:extLst>
              <a:ext uri="{FF2B5EF4-FFF2-40B4-BE49-F238E27FC236}">
                <a16:creationId xmlns:a16="http://schemas.microsoft.com/office/drawing/2014/main" id="{BB2E5AF0-8991-97DB-76FB-ED1C54C3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00" y="23950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icon">
            <a:extLst>
              <a:ext uri="{FF2B5EF4-FFF2-40B4-BE49-F238E27FC236}">
                <a16:creationId xmlns:a16="http://schemas.microsoft.com/office/drawing/2014/main" id="{DB4E64E5-3329-53CE-6B40-C04348BB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23" y="23950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02737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CA5C-66FE-E1F8-F0EE-B3C7548B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520FEE-7DC0-9E97-DAC8-B3750A104F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Database Normalization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B24B-5AE7-ECE2-BAB9-8A978245D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93607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A70EA-A7A0-55B4-DA50-578FAF14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EA035-F99D-6A30-45D5-7B8D12D47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Book Store Indexes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241E-4963-8A14-25AD-4FEEE1DFD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0424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47FB-3338-9CB4-D933-835923ED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17E65E-9FD0-5BE2-C50A-DB91F831E1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1. Client Interface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Users or applications connect via tools like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psql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JDBC, or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PgAdmin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2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They send SQL queries over TCP/IP to PostgreSQL.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183D9F-73F1-55D4-C397-D909369C8A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2. Postmaster (Main Server Process)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Listens for connections from clients.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Spawns a new backend process for each client connection.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D2FB-4CF2-1D7D-1038-E787AA2D93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3. Backend Process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separate process handles each client.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Responsible for parsing, planning, execution, and returning results.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D17411-07EC-1C0E-E056-8708E0E4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E59B40-2235-99B3-0D53-2A7994D20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C5B99-37FE-AAAD-1DEF-C78ABB8B77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4. Shared Memory Buffers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 memory area accessible to all backend processes.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Stores frequently accessed data (caching) to reduce disk I/O.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FF6092-9280-B8D2-86A3-74B73E5A67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5. WAL (Write-Ahead Logging)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Ensures data durability and crash recovery.</a:t>
            </a:r>
          </a:p>
          <a:p>
            <a:pPr lvl="2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All changes are first written to a log file before being applied to the database.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BF8022-5040-B1A4-8565-BD4D97D4400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6. Background Processes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Examples:</a:t>
            </a:r>
          </a:p>
          <a:p>
            <a:pPr lvl="2"/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Checkpointer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Flushes changes from memory to disk.</a:t>
            </a:r>
          </a:p>
          <a:p>
            <a:pPr lvl="2"/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Autovacuum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Reclaims storage from deleted/updated rows.</a:t>
            </a:r>
          </a:p>
          <a:p>
            <a:pPr lvl="2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WAL Writer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Writes WAL data to disk.</a:t>
            </a: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F1E603C-CDA5-7E78-53D3-BAB61716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Architecture at a Glance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3661247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8E92-3783-E500-3052-8F90C4F0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C60A3E-938B-7760-072E-7C40D2FC27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4056434"/>
            <a:ext cx="2451600" cy="27835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Extensibility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Add data types, operators, functions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7E59E-A398-BB99-8563-060C7A073D1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7131" y="4054820"/>
            <a:ext cx="3006000" cy="278356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ACID Compliance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Atomicity, Consistency, Isolation, Durability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1BC53-B60D-A615-E4A2-ADA4C7FBA1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14262" y="4056434"/>
            <a:ext cx="2770205" cy="278518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JSON &amp; JSONB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Efficient storage, indexing, and querying of semi-structured data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698F30-3E0D-D365-62DF-5CD5F7503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805A93-3778-84A2-45DB-9C14A6F6D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937EA0C-66CD-5771-0084-E5B4EFF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PostgreSQL</a:t>
            </a:r>
            <a:endParaRPr lang="en-GB" noProof="0" dirty="0"/>
          </a:p>
        </p:txBody>
      </p:sp>
      <p:pic>
        <p:nvPicPr>
          <p:cNvPr id="3074" name="Picture 2" descr="Website icon">
            <a:extLst>
              <a:ext uri="{FF2B5EF4-FFF2-40B4-BE49-F238E27FC236}">
                <a16:creationId xmlns:a16="http://schemas.microsoft.com/office/drawing/2014/main" id="{DF9E38F6-65C4-44E0-FC21-2A441134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87" y="22517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liance icon">
            <a:extLst>
              <a:ext uri="{FF2B5EF4-FFF2-40B4-BE49-F238E27FC236}">
                <a16:creationId xmlns:a16="http://schemas.microsoft.com/office/drawing/2014/main" id="{A28310DE-0C02-27B4-3D04-5A9E070E7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27" y="225176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lder icon">
            <a:extLst>
              <a:ext uri="{FF2B5EF4-FFF2-40B4-BE49-F238E27FC236}">
                <a16:creationId xmlns:a16="http://schemas.microsoft.com/office/drawing/2014/main" id="{0249D393-04B1-D4A4-1EE2-3C8966D5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76" y="22517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00067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E2F71-F69C-6223-6E27-B17D49A6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BFD7C5-B109-973E-211A-45206E7A2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E1FBC-9F23-74C1-B7C9-64DEEC3FE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Speaker name. Name of event or project. Date</a:t>
            </a:r>
            <a:endParaRPr lang="en-GB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BC796C-9A49-9FDD-4BDA-D86C60CB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PostgreSQL vs Other RDBMS</a:t>
            </a:r>
            <a:endParaRPr lang="en-GB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A49167-2B07-1996-B635-7FE13B8AC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59126"/>
              </p:ext>
            </p:extLst>
          </p:nvPr>
        </p:nvGraphicFramePr>
        <p:xfrm>
          <a:off x="1235413" y="2034830"/>
          <a:ext cx="7623224" cy="315001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05806">
                  <a:extLst>
                    <a:ext uri="{9D8B030D-6E8A-4147-A177-3AD203B41FA5}">
                      <a16:colId xmlns:a16="http://schemas.microsoft.com/office/drawing/2014/main" val="196483857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190244127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3076849408"/>
                    </a:ext>
                  </a:extLst>
                </a:gridCol>
                <a:gridCol w="1905806">
                  <a:extLst>
                    <a:ext uri="{9D8B030D-6E8A-4147-A177-3AD203B41FA5}">
                      <a16:colId xmlns:a16="http://schemas.microsoft.com/office/drawing/2014/main" val="2054960014"/>
                    </a:ext>
                  </a:extLst>
                </a:gridCol>
              </a:tblGrid>
              <a:tr h="60200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PostgreSQL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510300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Licensing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Open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Commercial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226317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JSONB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Yes (JSON only)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024239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Extensibility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18193"/>
                  </a:ext>
                </a:extLst>
              </a:tr>
              <a:tr h="637002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Standards Compliance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Very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185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59905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9B98EA-45B9-5BAD-49D9-C17E2400C9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7165" y="2998382"/>
            <a:ext cx="4174018" cy="560071"/>
          </a:xfrm>
        </p:spPr>
        <p:txBody>
          <a:bodyPr/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IN" sz="1200" b="1" dirty="0">
                <a:solidFill>
                  <a:schemeClr val="bg2">
                    <a:lumMod val="25000"/>
                  </a:schemeClr>
                </a:solidFill>
              </a:rPr>
              <a:t>database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</a:rPr>
              <a:t> is a container for tables, views, indexes, functions, etc.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E8DD16-E62F-7E4C-3ED6-6DC7B12A74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47001" y="2998382"/>
            <a:ext cx="4174018" cy="495766"/>
          </a:xfrm>
        </p:spPr>
        <p:txBody>
          <a:bodyPr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PostgreSQL can host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multiple databases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under a single server instance.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25506-5386-AB7B-79EC-FA173EE1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2B9CC-77D1-37E5-FB4C-B254D9F26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EDCCEA-46A5-BA12-2DB4-8C0201A5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 in PostgreSQL?</a:t>
            </a:r>
            <a:endParaRPr lang="en-IN" dirty="0"/>
          </a:p>
        </p:txBody>
      </p:sp>
      <p:pic>
        <p:nvPicPr>
          <p:cNvPr id="4100" name="Picture 4" descr="Data modeling icon">
            <a:extLst>
              <a:ext uri="{FF2B5EF4-FFF2-40B4-BE49-F238E27FC236}">
                <a16:creationId xmlns:a16="http://schemas.microsoft.com/office/drawing/2014/main" id="{145B0819-49F2-071A-3B6B-62B3B0CFD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01" y="12076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1367766076">
            <a:extLst>
              <a:ext uri="{FF2B5EF4-FFF2-40B4-BE49-F238E27FC236}">
                <a16:creationId xmlns:a16="http://schemas.microsoft.com/office/drawing/2014/main" id="{D9A89402-B041-0623-7014-9892593E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25" y="1207656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52667D-FE9A-68DE-B5B7-C0AF987320E0}"/>
              </a:ext>
            </a:extLst>
          </p:cNvPr>
          <p:cNvSpPr txBox="1"/>
          <p:nvPr/>
        </p:nvSpPr>
        <p:spPr bwMode="ltGray">
          <a:xfrm>
            <a:off x="427165" y="5955705"/>
            <a:ext cx="4037831" cy="4616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schema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is like a folder inside a database — it helps organize database objects (tables, functions, etc.)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0489F-E23D-893C-6E83-9D20A88E3907}"/>
              </a:ext>
            </a:extLst>
          </p:cNvPr>
          <p:cNvSpPr txBox="1"/>
          <p:nvPr/>
        </p:nvSpPr>
        <p:spPr bwMode="ltGray">
          <a:xfrm>
            <a:off x="5203589" y="5955705"/>
            <a:ext cx="4337467" cy="4616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role can be a user or a group.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You can control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who can create databases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access specific schemas, or run queries.</a:t>
            </a:r>
            <a:endParaRPr lang="en-IN" sz="1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021F2A-51F9-2724-96B8-D14E9B582B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6625" y="4065526"/>
            <a:ext cx="1440000" cy="1440000"/>
          </a:xfrm>
          <a:prstGeom prst="rect">
            <a:avLst/>
          </a:prstGeom>
        </p:spPr>
      </p:pic>
      <p:pic>
        <p:nvPicPr>
          <p:cNvPr id="4106" name="Picture 10" descr="Role ">
            <a:extLst>
              <a:ext uri="{FF2B5EF4-FFF2-40B4-BE49-F238E27FC236}">
                <a16:creationId xmlns:a16="http://schemas.microsoft.com/office/drawing/2014/main" id="{D3726E6D-F363-C558-AADF-3564D2C0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01" y="406552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18409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56840-C232-45E4-BA0A-1DADF413D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ABC0B-3ED7-314C-7A67-60D060CECA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69770" y="900114"/>
            <a:ext cx="7678603" cy="281156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Tables are the core structures in a database that store data.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Each table is made of columns (fields) and rows (records).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Good table design ensures: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Consistency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Flexibility</a:t>
            </a:r>
          </a:p>
          <a:p>
            <a:pPr marL="65614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Easy maintenance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16DCDA-7B74-EFE7-5E39-297EE6EB2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322D4-FE8F-5CF8-18BA-D6D812870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AD8B0-E568-8179-001D-D78C91D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Table Design?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A5A9-F0D7-2469-80F1-D5189A1E8C2F}"/>
              </a:ext>
            </a:extLst>
          </p:cNvPr>
          <p:cNvSpPr txBox="1"/>
          <p:nvPr/>
        </p:nvSpPr>
        <p:spPr bwMode="ltGray">
          <a:xfrm>
            <a:off x="2713996" y="4595394"/>
            <a:ext cx="4688753" cy="1722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/>
              <a:t>CREATE TABLE students (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</a:t>
            </a:r>
            <a:r>
              <a:rPr lang="en-IN" sz="1200" dirty="0" err="1"/>
              <a:t>student_id</a:t>
            </a:r>
            <a:r>
              <a:rPr lang="en-IN" sz="1200" dirty="0"/>
              <a:t> SERIAL PRIMARY KEY,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name TEXT NOT NULL,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email TEXT UNIQUE,</a:t>
            </a:r>
          </a:p>
          <a:p>
            <a:pPr lvl="1">
              <a:lnSpc>
                <a:spcPct val="150000"/>
              </a:lnSpc>
            </a:pPr>
            <a:r>
              <a:rPr lang="en-IN" sz="1200" dirty="0"/>
              <a:t>  birthdate DATE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5CD76-4E18-4388-2F89-D04FEA81FE69}"/>
              </a:ext>
            </a:extLst>
          </p:cNvPr>
          <p:cNvSpPr txBox="1"/>
          <p:nvPr/>
        </p:nvSpPr>
        <p:spPr bwMode="ltGray">
          <a:xfrm>
            <a:off x="2713996" y="4133249"/>
            <a:ext cx="3719230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E</a:t>
            </a:r>
            <a:r>
              <a:rPr lang="en-IN" sz="1200" dirty="0" err="1"/>
              <a:t>xample</a:t>
            </a:r>
            <a:r>
              <a:rPr lang="en-IN" sz="1200" dirty="0"/>
              <a:t> SQL query for creating table</a:t>
            </a:r>
          </a:p>
        </p:txBody>
      </p:sp>
    </p:spTree>
    <p:extLst>
      <p:ext uri="{BB962C8B-B14F-4D97-AF65-F5344CB8AC3E}">
        <p14:creationId xmlns:p14="http://schemas.microsoft.com/office/powerpoint/2010/main" val="7286399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DC5A0-28B0-9F00-1512-A511BCBED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54364-5C08-DC51-225D-9B19920CF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E0914B-286F-95E3-2811-A2A48D19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Table Design Principles</a:t>
            </a:r>
            <a:br>
              <a:rPr lang="en-IN" dirty="0"/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473BB7-B83E-83C0-6716-7C40C11D7D03}"/>
              </a:ext>
            </a:extLst>
          </p:cNvPr>
          <p:cNvSpPr txBox="1">
            <a:spLocks/>
          </p:cNvSpPr>
          <p:nvPr/>
        </p:nvSpPr>
        <p:spPr>
          <a:xfrm>
            <a:off x="2256817" y="1468876"/>
            <a:ext cx="7308339" cy="372569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endParaRPr lang="en-IN" dirty="0"/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Choose meaningful table names (e.g., students, orders, products).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Use proper data types (e.g., INTEGER, TEXT, DATE) for each column.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Include a Primary Key (a unique identifier for each row).</a:t>
            </a:r>
          </a:p>
          <a:p>
            <a:pPr defTabSz="914400">
              <a:lnSpc>
                <a:spcPct val="200000"/>
              </a:lnSpc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defTabSz="914400">
              <a:lnSpc>
                <a:spcPct val="200000"/>
              </a:lnSpc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Avoid storing multiple values in one column (no comma-separated values).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7B0F9E-08E3-0723-CCBF-499117E51CB4}"/>
              </a:ext>
            </a:extLst>
          </p:cNvPr>
          <p:cNvSpPr/>
          <p:nvPr/>
        </p:nvSpPr>
        <p:spPr bwMode="auto">
          <a:xfrm>
            <a:off x="1906621" y="181679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1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2D0C16-7553-BE6D-99FE-09BA68B4BC8C}"/>
              </a:ext>
            </a:extLst>
          </p:cNvPr>
          <p:cNvSpPr/>
          <p:nvPr/>
        </p:nvSpPr>
        <p:spPr bwMode="auto">
          <a:xfrm>
            <a:off x="1906620" y="267024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2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1DFC59-1839-7F78-22E8-A69EDFE476DC}"/>
              </a:ext>
            </a:extLst>
          </p:cNvPr>
          <p:cNvSpPr/>
          <p:nvPr/>
        </p:nvSpPr>
        <p:spPr bwMode="auto">
          <a:xfrm>
            <a:off x="1906619" y="3510894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3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3C693-A387-D8B1-5BC3-380CB3C29E50}"/>
              </a:ext>
            </a:extLst>
          </p:cNvPr>
          <p:cNvSpPr/>
          <p:nvPr/>
        </p:nvSpPr>
        <p:spPr bwMode="auto">
          <a:xfrm>
            <a:off x="1906622" y="4382002"/>
            <a:ext cx="350195" cy="350195"/>
          </a:xfrm>
          <a:prstGeom prst="ellipse">
            <a:avLst/>
          </a:prstGeom>
          <a:solidFill>
            <a:schemeClr val="accent1"/>
          </a:solidFill>
          <a:ln w="6350">
            <a:noFill/>
            <a:miter lim="800000"/>
            <a:headEnd/>
            <a:tailEnd/>
          </a:ln>
        </p:spPr>
        <p:txBody>
          <a:bodyPr lIns="100913" tIns="50457" rIns="100913" bIns="50457" rtlCol="0" anchor="ctr">
            <a:noAutofit/>
          </a:bodyPr>
          <a:lstStyle/>
          <a:p>
            <a:pPr algn="ctr" defTabSz="963613" eaLnBrk="0" hangingPunct="0">
              <a:tabLst>
                <a:tab pos="1257300" algn="l"/>
              </a:tabLst>
            </a:pPr>
            <a:r>
              <a:rPr lang="en-US" dirty="0">
                <a:solidFill>
                  <a:srgbClr val="FFFFFF"/>
                </a:solidFill>
                <a:latin typeface="+mn-lt"/>
              </a:rPr>
              <a:t>4</a:t>
            </a:r>
            <a:endParaRPr lang="en-IN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14366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 1 Postgre</Template>
  <TotalTime>1365</TotalTime>
  <Words>1591</Words>
  <Application>Microsoft Office PowerPoint</Application>
  <PresentationFormat>Custom</PresentationFormat>
  <Paragraphs>319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Wingdings</vt:lpstr>
      <vt:lpstr>ＭＳ Ｐゴシック</vt:lpstr>
      <vt:lpstr>Deutsche Bank Text</vt:lpstr>
      <vt:lpstr>Arial</vt:lpstr>
      <vt:lpstr>Deutsche Bank title master 2024 05</vt:lpstr>
      <vt:lpstr>Deutsche Bank content master 2024 05</vt:lpstr>
      <vt:lpstr>PowerPoint Presentation</vt:lpstr>
      <vt:lpstr>Agenda</vt:lpstr>
      <vt:lpstr>What is PostgreSQL?</vt:lpstr>
      <vt:lpstr>PostgreSQL Architecture at a Glance</vt:lpstr>
      <vt:lpstr>Key Features of PostgreSQL</vt:lpstr>
      <vt:lpstr>PostgreSQL vs Other RDBMS</vt:lpstr>
      <vt:lpstr>What is a Database in PostgreSQL?</vt:lpstr>
      <vt:lpstr>What is Table Design?</vt:lpstr>
      <vt:lpstr>Basic Table Design Principles </vt:lpstr>
      <vt:lpstr>What is Normalization?</vt:lpstr>
      <vt:lpstr>Common Normal Forms</vt:lpstr>
      <vt:lpstr>Example (Before &amp; After Normalization)</vt:lpstr>
      <vt:lpstr>PostgreSQL Data Types Deep Dive</vt:lpstr>
      <vt:lpstr>Constraints in PostgreSQL</vt:lpstr>
      <vt:lpstr>Entity Relationship Mapping</vt:lpstr>
      <vt:lpstr>Types of Relationships</vt:lpstr>
      <vt:lpstr>PowerPoint Presentation</vt:lpstr>
      <vt:lpstr>What is SELECT?</vt:lpstr>
      <vt:lpstr>Data Modification Commands</vt:lpstr>
      <vt:lpstr>What Are Aggregate Functions?</vt:lpstr>
      <vt:lpstr>Aliasing in SQL</vt:lpstr>
      <vt:lpstr>Nested Queries (Subqueries)</vt:lpstr>
      <vt:lpstr>Thank you.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Sharma</dc:creator>
  <cp:keywords/>
  <dc:description/>
  <cp:lastModifiedBy>Parameswari Ettiappan</cp:lastModifiedBy>
  <cp:revision>13</cp:revision>
  <dcterms:created xsi:type="dcterms:W3CDTF">2025-06-16T05:50:58Z</dcterms:created>
  <dcterms:modified xsi:type="dcterms:W3CDTF">2025-07-20T06:24:25Z</dcterms:modified>
  <cp:category/>
</cp:coreProperties>
</file>